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5" r:id="rId4"/>
    <p:sldId id="266" r:id="rId5"/>
    <p:sldId id="267" r:id="rId6"/>
    <p:sldId id="268" r:id="rId7"/>
    <p:sldId id="261" r:id="rId8"/>
    <p:sldId id="269" r:id="rId9"/>
    <p:sldId id="270" r:id="rId10"/>
    <p:sldId id="262" r:id="rId11"/>
    <p:sldId id="263" r:id="rId12"/>
    <p:sldId id="271" r:id="rId13"/>
    <p:sldId id="272" r:id="rId14"/>
    <p:sldId id="264"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7" d="100"/>
          <a:sy n="87" d="100"/>
        </p:scale>
        <p:origin x="-1464" y="-4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18-07-2020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364767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18-07-2020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3901401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18-07-2020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17563692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Text Placeholder 2"/>
          <p:cNvSpPr>
            <a:spLocks noGrp="1"/>
          </p:cNvSpPr>
          <p:nvPr>
            <p:ph type="body"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0E66FB5F-63F9-4EE8-A4CA-7F58FCCBB40C}" type="datetimeFigureOut">
              <a:rPr lang="en-IN" smtClean="0"/>
              <a:t>18-07-2020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0C41F61-CA29-4C59-8C41-3D55130D2138}" type="slidenum">
              <a:rPr lang="en-IN" smtClean="0"/>
              <a:t>‹#›</a:t>
            </a:fld>
            <a:endParaRPr lang="en-IN"/>
          </a:p>
        </p:txBody>
      </p:sp>
    </p:spTree>
    <p:extLst>
      <p:ext uri="{BB962C8B-B14F-4D97-AF65-F5344CB8AC3E}">
        <p14:creationId xmlns:p14="http://schemas.microsoft.com/office/powerpoint/2010/main" val="1292495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2C95625-CDD6-42D6-B91B-79F5CCA16AD2}" type="datetimeFigureOut">
              <a:rPr lang="en-IN" smtClean="0"/>
              <a:t>18-07-2020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612567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2C95625-CDD6-42D6-B91B-79F5CCA16AD2}" type="datetimeFigureOut">
              <a:rPr lang="en-IN" smtClean="0"/>
              <a:t>18-07-2020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067496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72C95625-CDD6-42D6-B91B-79F5CCA16AD2}" type="datetimeFigureOut">
              <a:rPr lang="en-IN" smtClean="0"/>
              <a:t>18-07-2020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1801027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72C95625-CDD6-42D6-B91B-79F5CCA16AD2}" type="datetimeFigureOut">
              <a:rPr lang="en-IN" smtClean="0"/>
              <a:t>18-07-2020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7377765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72C95625-CDD6-42D6-B91B-79F5CCA16AD2}" type="datetimeFigureOut">
              <a:rPr lang="en-IN" smtClean="0"/>
              <a:t>18-07-2020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612166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C95625-CDD6-42D6-B91B-79F5CCA16AD2}" type="datetimeFigureOut">
              <a:rPr lang="en-IN" smtClean="0"/>
              <a:t>18-07-2020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1653843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C95625-CDD6-42D6-B91B-79F5CCA16AD2}" type="datetimeFigureOut">
              <a:rPr lang="en-IN" smtClean="0"/>
              <a:t>18-07-2020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2693840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C95625-CDD6-42D6-B91B-79F5CCA16AD2}" type="datetimeFigureOut">
              <a:rPr lang="en-IN" smtClean="0"/>
              <a:t>18-07-2020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45E834B-5C39-466F-9E4C-29FF1AD67BA6}" type="slidenum">
              <a:rPr lang="en-IN" smtClean="0"/>
              <a:t>‹#›</a:t>
            </a:fld>
            <a:endParaRPr lang="en-IN"/>
          </a:p>
        </p:txBody>
      </p:sp>
    </p:spTree>
    <p:extLst>
      <p:ext uri="{BB962C8B-B14F-4D97-AF65-F5344CB8AC3E}">
        <p14:creationId xmlns:p14="http://schemas.microsoft.com/office/powerpoint/2010/main" val="3799455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C95625-CDD6-42D6-B91B-79F5CCA16AD2}" type="datetimeFigureOut">
              <a:rPr lang="en-IN" smtClean="0"/>
              <a:t>18-07-2020</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5E834B-5C39-466F-9E4C-29FF1AD67BA6}" type="slidenum">
              <a:rPr lang="en-IN" smtClean="0"/>
              <a:t>‹#›</a:t>
            </a:fld>
            <a:endParaRPr lang="en-IN"/>
          </a:p>
        </p:txBody>
      </p:sp>
    </p:spTree>
    <p:extLst>
      <p:ext uri="{BB962C8B-B14F-4D97-AF65-F5344CB8AC3E}">
        <p14:creationId xmlns:p14="http://schemas.microsoft.com/office/powerpoint/2010/main" val="690447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852936"/>
            <a:ext cx="8229600" cy="1143000"/>
          </a:xfrm>
        </p:spPr>
        <p:txBody>
          <a:bodyPr>
            <a:normAutofit fontScale="90000"/>
          </a:bodyPr>
          <a:lstStyle/>
          <a:p>
            <a:pPr marR="0" rtl="0"/>
            <a:r>
              <a:rPr lang="en-IN" b="1" i="0" u="none" strike="noStrike" baseline="0" dirty="0" smtClean="0">
                <a:latin typeface="Calibri"/>
              </a:rPr>
              <a:t>Predicting the optimal location for a Restaurant</a:t>
            </a:r>
          </a:p>
        </p:txBody>
      </p:sp>
    </p:spTree>
    <p:extLst>
      <p:ext uri="{BB962C8B-B14F-4D97-AF65-F5344CB8AC3E}">
        <p14:creationId xmlns:p14="http://schemas.microsoft.com/office/powerpoint/2010/main" val="3172677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2564904"/>
            <a:ext cx="8229600" cy="1143000"/>
          </a:xfrm>
        </p:spPr>
        <p:txBody>
          <a:bodyPr/>
          <a:lstStyle/>
          <a:p>
            <a:pPr marR="0" rtl="0"/>
            <a:r>
              <a:rPr lang="en-IN" b="1" i="0" u="none" strike="noStrike" baseline="0" dirty="0" smtClean="0">
                <a:solidFill>
                  <a:srgbClr val="365F91"/>
                </a:solidFill>
                <a:latin typeface="Times New Roman"/>
              </a:rPr>
              <a:t>Analysis</a:t>
            </a:r>
          </a:p>
        </p:txBody>
      </p:sp>
    </p:spTree>
    <p:extLst>
      <p:ext uri="{BB962C8B-B14F-4D97-AF65-F5344CB8AC3E}">
        <p14:creationId xmlns:p14="http://schemas.microsoft.com/office/powerpoint/2010/main" val="1168122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Results and Discussion</a:t>
            </a:r>
          </a:p>
        </p:txBody>
      </p:sp>
      <p:sp>
        <p:nvSpPr>
          <p:cNvPr id="3" name="Text Placeholder 2"/>
          <p:cNvSpPr>
            <a:spLocks noGrp="1"/>
          </p:cNvSpPr>
          <p:nvPr>
            <p:ph type="body" idx="1"/>
          </p:nvPr>
        </p:nvSpPr>
        <p:spPr>
          <a:xfrm>
            <a:off x="467544" y="1600200"/>
            <a:ext cx="8219256" cy="4781128"/>
          </a:xfrm>
        </p:spPr>
        <p:txBody>
          <a:bodyPr>
            <a:noAutofit/>
          </a:bodyPr>
          <a:lstStyle/>
          <a:p>
            <a:pPr marR="0" lvl="0" rtl="0"/>
            <a:r>
              <a:rPr lang="en-IN" sz="2000" i="0" u="none" strike="noStrike" baseline="0" dirty="0" smtClean="0"/>
              <a:t>Our analysis shows that although there is a great number of restaurants in Chennai (~2000 in our initial area of interest which was 12x12km around Annanagar), there are pockets of low restaurant density fairly close to city </a:t>
            </a:r>
            <a:r>
              <a:rPr lang="en-IN" sz="2000" i="0" u="none" strike="noStrike" baseline="0" dirty="0" err="1" smtClean="0"/>
              <a:t>center</a:t>
            </a:r>
            <a:r>
              <a:rPr lang="en-IN" sz="2000" i="0" u="none" strike="noStrike" baseline="0" dirty="0" smtClean="0"/>
              <a:t>. Highest concentration of restaurants was detected east, south from Annanagar, so we focused our attention to areas north, </a:t>
            </a:r>
            <a:r>
              <a:rPr lang="en-IN" sz="2000" i="0" u="none" strike="noStrike" baseline="0" dirty="0" err="1" smtClean="0"/>
              <a:t>nort</a:t>
            </a:r>
            <a:r>
              <a:rPr lang="en-IN" sz="2000" i="0" u="none" strike="noStrike" baseline="0" dirty="0" smtClean="0"/>
              <a:t>-west. Another borough was identified as potentially interesting (18th Main road Annanagar), but our attention was focused on Annanagar which offer a combination of popularity among tourists, closeness to city </a:t>
            </a:r>
            <a:r>
              <a:rPr lang="en-IN" sz="2000" i="0" u="none" strike="noStrike" baseline="0" dirty="0" err="1" smtClean="0"/>
              <a:t>center</a:t>
            </a:r>
            <a:r>
              <a:rPr lang="en-IN" sz="2000" i="0" u="none" strike="noStrike" baseline="0" dirty="0" smtClean="0"/>
              <a:t>, strong socio-economic dynamics *and* a number of pockets of low restaurant density</a:t>
            </a:r>
            <a:r>
              <a:rPr lang="en-IN" sz="2000" i="0" u="none" strike="noStrike" baseline="0" dirty="0" smtClean="0"/>
              <a:t>.</a:t>
            </a:r>
            <a:endParaRPr lang="en-IN" sz="2000" i="0" u="none" strike="noStrike" baseline="0" dirty="0" smtClean="0"/>
          </a:p>
          <a:p>
            <a:pPr marR="0" lvl="0" rtl="0"/>
            <a:r>
              <a:rPr lang="en-IN" sz="2000" i="0" u="none" strike="noStrike" baseline="0" dirty="0" smtClean="0"/>
              <a:t>After directing our attention to this more narrow area of interest (covering approx. 5x5km south-east from Annanagar) we first created a dense grid of location candidates (spaced 100m </a:t>
            </a:r>
            <a:r>
              <a:rPr lang="en-IN" sz="2000" i="0" u="none" strike="noStrike" baseline="0" dirty="0" err="1" smtClean="0"/>
              <a:t>appart</a:t>
            </a:r>
            <a:r>
              <a:rPr lang="en-IN" sz="2000" i="0" u="none" strike="noStrike" baseline="0" dirty="0" smtClean="0"/>
              <a:t>); those locations were then filtered so that those with more than two restaurants in radius of 250m and those with an </a:t>
            </a:r>
            <a:r>
              <a:rPr lang="en-IN" sz="2000" i="0" u="none" strike="noStrike" baseline="0" dirty="0" err="1" smtClean="0"/>
              <a:t>Vegeterian</a:t>
            </a:r>
            <a:r>
              <a:rPr lang="en-IN" sz="2000" i="0" u="none" strike="noStrike" baseline="0" dirty="0" smtClean="0"/>
              <a:t> restaurant closer than 400m were removed.</a:t>
            </a:r>
          </a:p>
          <a:p>
            <a:pPr marR="0" lvl="0" rtl="0"/>
            <a:endParaRPr lang="en-IN" sz="2000" i="0" u="none" strike="noStrike" baseline="0" dirty="0" smtClean="0"/>
          </a:p>
        </p:txBody>
      </p:sp>
    </p:spTree>
    <p:extLst>
      <p:ext uri="{BB962C8B-B14F-4D97-AF65-F5344CB8AC3E}">
        <p14:creationId xmlns:p14="http://schemas.microsoft.com/office/powerpoint/2010/main" val="34348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Results and </a:t>
            </a:r>
            <a:r>
              <a:rPr lang="en-IN" b="1" i="0" u="none" strike="noStrike" baseline="0" dirty="0" smtClean="0">
                <a:solidFill>
                  <a:srgbClr val="365F91"/>
                </a:solidFill>
                <a:latin typeface="Times New Roman"/>
              </a:rPr>
              <a:t>Discussion – Cont’d</a:t>
            </a:r>
            <a:endParaRPr lang="en-IN" b="1" i="0" u="none" strike="noStrike" baseline="0" dirty="0" smtClean="0">
              <a:solidFill>
                <a:srgbClr val="365F91"/>
              </a:solidFill>
              <a:latin typeface="Times New Roman"/>
            </a:endParaRPr>
          </a:p>
        </p:txBody>
      </p:sp>
      <p:sp>
        <p:nvSpPr>
          <p:cNvPr id="3" name="Text Placeholder 2"/>
          <p:cNvSpPr>
            <a:spLocks noGrp="1"/>
          </p:cNvSpPr>
          <p:nvPr>
            <p:ph type="body" idx="1"/>
          </p:nvPr>
        </p:nvSpPr>
        <p:spPr>
          <a:xfrm>
            <a:off x="457200" y="1600200"/>
            <a:ext cx="8291264" cy="5257800"/>
          </a:xfrm>
        </p:spPr>
        <p:txBody>
          <a:bodyPr>
            <a:noAutofit/>
          </a:bodyPr>
          <a:lstStyle/>
          <a:p>
            <a:pPr marR="0" lvl="0" rtl="0"/>
            <a:r>
              <a:rPr lang="en-IN" sz="2000" i="0" u="none" strike="noStrike" baseline="0" dirty="0" smtClean="0"/>
              <a:t>Those </a:t>
            </a:r>
            <a:r>
              <a:rPr lang="en-IN" sz="2000" i="0" u="none" strike="noStrike" baseline="0" dirty="0" smtClean="0"/>
              <a:t>location candidates were then clustered to create zones of interest which contain greatest number of location candidates. Addresses of </a:t>
            </a:r>
            <a:r>
              <a:rPr lang="en-IN" sz="2000" i="0" u="none" strike="noStrike" baseline="0" dirty="0" err="1" smtClean="0"/>
              <a:t>centers</a:t>
            </a:r>
            <a:r>
              <a:rPr lang="en-IN" sz="2000" i="0" u="none" strike="noStrike" baseline="0" dirty="0" smtClean="0"/>
              <a:t> of those zones were also generated using reverse geocoding to be used as markers/starting points for more detailed local analysis based on other factors</a:t>
            </a:r>
            <a:r>
              <a:rPr lang="en-IN" sz="2000" i="0" u="none" strike="noStrike" baseline="0" dirty="0" smtClean="0"/>
              <a:t>.</a:t>
            </a:r>
            <a:endParaRPr lang="en-IN" sz="2000" i="0" u="none" strike="noStrike" baseline="0" dirty="0" smtClean="0"/>
          </a:p>
          <a:p>
            <a:pPr marR="0" lvl="0" rtl="0"/>
            <a:r>
              <a:rPr lang="en-IN" sz="2000" i="0" u="none" strike="noStrike" baseline="0" dirty="0" smtClean="0"/>
              <a:t>Result of all this is 15 zones containing largest number of potential new restaurant locations based on number of and distance to existing venues - both restaurants in general and </a:t>
            </a:r>
            <a:r>
              <a:rPr lang="en-IN" sz="2000" i="0" u="none" strike="noStrike" baseline="0" dirty="0" err="1" smtClean="0"/>
              <a:t>Vegeterian</a:t>
            </a:r>
            <a:r>
              <a:rPr lang="en-IN" sz="2000" i="0" u="none" strike="noStrike" baseline="0" dirty="0" smtClean="0"/>
              <a:t> restaurants particularly. </a:t>
            </a:r>
          </a:p>
        </p:txBody>
      </p:sp>
    </p:spTree>
    <p:extLst>
      <p:ext uri="{BB962C8B-B14F-4D97-AF65-F5344CB8AC3E}">
        <p14:creationId xmlns:p14="http://schemas.microsoft.com/office/powerpoint/2010/main" val="21312791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i="0" u="none" strike="noStrike" baseline="0" dirty="0" smtClean="0">
                <a:solidFill>
                  <a:srgbClr val="365F91"/>
                </a:solidFill>
                <a:latin typeface="Times New Roman"/>
              </a:rPr>
              <a:t>Results and </a:t>
            </a:r>
            <a:r>
              <a:rPr lang="en-IN" b="1" i="0" u="none" strike="noStrike" baseline="0" dirty="0" smtClean="0">
                <a:solidFill>
                  <a:srgbClr val="365F91"/>
                </a:solidFill>
                <a:latin typeface="Times New Roman"/>
              </a:rPr>
              <a:t>Discussion</a:t>
            </a:r>
            <a:r>
              <a:rPr lang="en-IN" b="1" i="0" u="none" strike="noStrike" baseline="0" dirty="0" smtClean="0">
                <a:solidFill>
                  <a:srgbClr val="365F91"/>
                </a:solidFill>
                <a:latin typeface="Times New Roman"/>
              </a:rPr>
              <a:t> – Cont’d</a:t>
            </a:r>
            <a:endParaRPr lang="en-IN" b="1" i="0" u="none" strike="noStrike" baseline="0" dirty="0" smtClean="0">
              <a:solidFill>
                <a:srgbClr val="365F91"/>
              </a:solidFill>
              <a:latin typeface="Times New Roman"/>
            </a:endParaRPr>
          </a:p>
        </p:txBody>
      </p:sp>
      <p:sp>
        <p:nvSpPr>
          <p:cNvPr id="3" name="Text Placeholder 2"/>
          <p:cNvSpPr>
            <a:spLocks noGrp="1"/>
          </p:cNvSpPr>
          <p:nvPr>
            <p:ph type="body" idx="1"/>
          </p:nvPr>
        </p:nvSpPr>
        <p:spPr>
          <a:xfrm>
            <a:off x="457200" y="1600200"/>
            <a:ext cx="8291264" cy="5257800"/>
          </a:xfrm>
        </p:spPr>
        <p:txBody>
          <a:bodyPr>
            <a:noAutofit/>
          </a:bodyPr>
          <a:lstStyle/>
          <a:p>
            <a:pPr marR="0" lvl="0" rtl="0"/>
            <a:r>
              <a:rPr lang="en-IN" sz="2000" i="0" u="none" strike="noStrike" baseline="0" dirty="0" smtClean="0"/>
              <a:t>This</a:t>
            </a:r>
            <a:r>
              <a:rPr lang="en-IN" sz="2000" i="0" u="none" strike="noStrike" baseline="0" dirty="0" smtClean="0"/>
              <a:t>, of course, does not imply that those zones are actually optimal locations for a new restaurant! Purpose of this analysis was to only provide info on areas close to Chennai Annanagar </a:t>
            </a:r>
            <a:r>
              <a:rPr lang="en-IN" sz="2000" i="0" u="none" strike="noStrike" baseline="0" dirty="0" err="1" smtClean="0"/>
              <a:t>center</a:t>
            </a:r>
            <a:r>
              <a:rPr lang="en-IN" sz="2000" i="0" u="none" strike="noStrike" baseline="0" dirty="0" smtClean="0"/>
              <a:t> but not crowded with existing restaurants (particularly </a:t>
            </a:r>
            <a:r>
              <a:rPr lang="en-IN" sz="2000" i="0" u="none" strike="noStrike" baseline="0" dirty="0" err="1" smtClean="0"/>
              <a:t>Vegeterian</a:t>
            </a:r>
            <a:r>
              <a:rPr lang="en-IN" sz="2000" i="0" u="none" strike="noStrike" baseline="0" dirty="0" smtClean="0"/>
              <a:t>) - it is entirely possible that there is a very good reason for small number of restaurants in any of those areas, reasons which would make them unsuitable for a new restaurant regardless of lack of competition in the area. Recommended zones should therefore be considered only as a starting point for more detailed analysis which could eventually result in location which has not only no nearby competition but also other factors taken into account and all other relevant conditions met.</a:t>
            </a:r>
          </a:p>
        </p:txBody>
      </p:sp>
    </p:spTree>
    <p:extLst>
      <p:ext uri="{BB962C8B-B14F-4D97-AF65-F5344CB8AC3E}">
        <p14:creationId xmlns:p14="http://schemas.microsoft.com/office/powerpoint/2010/main" val="23254289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22114"/>
          </a:xfrm>
        </p:spPr>
        <p:txBody>
          <a:bodyPr/>
          <a:lstStyle/>
          <a:p>
            <a:pPr marR="0" rtl="0"/>
            <a:r>
              <a:rPr lang="en-IN" b="1" i="0" u="none" strike="noStrike" baseline="0" dirty="0" smtClean="0">
                <a:solidFill>
                  <a:srgbClr val="365F91"/>
                </a:solidFill>
                <a:latin typeface="Times New Roman"/>
              </a:rPr>
              <a:t>Conclusion </a:t>
            </a:r>
          </a:p>
        </p:txBody>
      </p:sp>
      <p:sp>
        <p:nvSpPr>
          <p:cNvPr id="3" name="Text Placeholder 2"/>
          <p:cNvSpPr>
            <a:spLocks noGrp="1"/>
          </p:cNvSpPr>
          <p:nvPr>
            <p:ph type="body" idx="1"/>
          </p:nvPr>
        </p:nvSpPr>
        <p:spPr>
          <a:xfrm>
            <a:off x="457200" y="1196752"/>
            <a:ext cx="8291264" cy="5544616"/>
          </a:xfrm>
        </p:spPr>
        <p:txBody>
          <a:bodyPr>
            <a:noAutofit/>
          </a:bodyPr>
          <a:lstStyle/>
          <a:p>
            <a:pPr marR="0" lvl="0" rtl="0"/>
            <a:r>
              <a:rPr lang="en-IN" sz="2000" i="0" u="none" strike="noStrike" baseline="0" dirty="0" smtClean="0"/>
              <a:t>Purpose of this project was to identify Chennai Annanagar areas close to </a:t>
            </a:r>
            <a:r>
              <a:rPr lang="en-IN" sz="2000" i="0" u="none" strike="noStrike" baseline="0" dirty="0" err="1" smtClean="0"/>
              <a:t>center</a:t>
            </a:r>
            <a:r>
              <a:rPr lang="en-IN" sz="2000" i="0" u="none" strike="noStrike" baseline="0" dirty="0" smtClean="0"/>
              <a:t> with low number of restaurants (particularly </a:t>
            </a:r>
            <a:r>
              <a:rPr lang="en-IN" sz="2000" i="0" u="none" strike="noStrike" baseline="0" dirty="0" err="1" smtClean="0"/>
              <a:t>Vegeterian</a:t>
            </a:r>
            <a:r>
              <a:rPr lang="en-IN" sz="2000" i="0" u="none" strike="noStrike" baseline="0" dirty="0" smtClean="0"/>
              <a:t> restaurants) in order to aid stakeholders in narrowing down the search for optimal location for a new </a:t>
            </a:r>
            <a:r>
              <a:rPr lang="en-IN" sz="2000" i="0" u="none" strike="noStrike" baseline="0" dirty="0" err="1" smtClean="0"/>
              <a:t>Vegeterian</a:t>
            </a:r>
            <a:r>
              <a:rPr lang="en-IN" sz="2000" i="0" u="none" strike="noStrike" baseline="0" dirty="0" smtClean="0"/>
              <a:t> restaurant. By calculating restaurant density distribution from Foursquare data we have first identified general boroughs that justify further analysis Annanagar 6th avenue and then generated extensive collection of locations which satisfy some basic requirements regarding existing nearby restaurants. Clustering of those locations was then performed in order to create major zones of interest (containing greatest number of potential locations) and addresses of those zone </a:t>
            </a:r>
            <a:r>
              <a:rPr lang="en-IN" sz="2000" i="0" u="none" strike="noStrike" baseline="0" dirty="0" err="1" smtClean="0"/>
              <a:t>centers</a:t>
            </a:r>
            <a:r>
              <a:rPr lang="en-IN" sz="2000" i="0" u="none" strike="noStrike" baseline="0" dirty="0" smtClean="0"/>
              <a:t> were created to be used as starting points for final exploration by stakeholders.</a:t>
            </a:r>
          </a:p>
          <a:p>
            <a:pPr marR="0" lvl="0" rtl="0"/>
            <a:r>
              <a:rPr lang="en-IN" sz="2000" i="0" u="none" strike="noStrike" baseline="0" dirty="0" smtClean="0"/>
              <a:t>Final </a:t>
            </a:r>
            <a:r>
              <a:rPr lang="en-IN" sz="2000" i="0" u="none" strike="noStrike" baseline="0" dirty="0" err="1" smtClean="0"/>
              <a:t>decission</a:t>
            </a:r>
            <a:r>
              <a:rPr lang="en-IN" sz="2000" i="0" u="none" strike="noStrike" baseline="0" dirty="0" smtClean="0"/>
              <a:t> on optimal restaurant location will be made by stakeholders based on specific characteristics of </a:t>
            </a:r>
            <a:r>
              <a:rPr lang="en-IN" sz="2000" i="0" u="none" strike="noStrike" baseline="0" dirty="0" err="1" smtClean="0"/>
              <a:t>neighborhoods</a:t>
            </a:r>
            <a:r>
              <a:rPr lang="en-IN" sz="2000" i="0" u="none" strike="noStrike" baseline="0" dirty="0" smtClean="0"/>
              <a:t> and locations in every recommended zone, taking into consideration additional factors like attractiveness of each location (proximity to park or water), levels of noise / proximity to major roads, real estate availability, prices, social and economic dynamics of every </a:t>
            </a:r>
            <a:r>
              <a:rPr lang="en-IN" sz="2000" i="0" u="none" strike="noStrike" baseline="0" dirty="0" err="1" smtClean="0"/>
              <a:t>neighborhood</a:t>
            </a:r>
            <a:r>
              <a:rPr lang="en-IN" sz="2000" i="0" u="none" strike="noStrike" baseline="0" dirty="0" smtClean="0"/>
              <a:t> etc.</a:t>
            </a:r>
          </a:p>
        </p:txBody>
      </p:sp>
    </p:spTree>
    <p:extLst>
      <p:ext uri="{BB962C8B-B14F-4D97-AF65-F5344CB8AC3E}">
        <p14:creationId xmlns:p14="http://schemas.microsoft.com/office/powerpoint/2010/main" val="1172913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Introduction: Business Problem </a:t>
            </a:r>
          </a:p>
        </p:txBody>
      </p:sp>
      <p:sp>
        <p:nvSpPr>
          <p:cNvPr id="3" name="Text Placeholder 2"/>
          <p:cNvSpPr>
            <a:spLocks noGrp="1"/>
          </p:cNvSpPr>
          <p:nvPr>
            <p:ph type="body" idx="1"/>
          </p:nvPr>
        </p:nvSpPr>
        <p:spPr/>
        <p:txBody>
          <a:bodyPr>
            <a:normAutofit/>
          </a:bodyPr>
          <a:lstStyle/>
          <a:p>
            <a:pPr marR="0" lvl="0" rtl="0"/>
            <a:r>
              <a:rPr lang="en-IN" sz="2000" i="0" u="none" strike="noStrike" baseline="0" dirty="0" smtClean="0"/>
              <a:t>In this project we will try to find an optimal location for a restaurant. Specifically, this report will be targeted to stakeholders interested in opening a Vegetarian restaurant in Chennai, </a:t>
            </a:r>
            <a:r>
              <a:rPr lang="en-IN" sz="2000" i="0" u="none" strike="noStrike" baseline="0" dirty="0" err="1" smtClean="0"/>
              <a:t>Tamilnadu</a:t>
            </a:r>
            <a:r>
              <a:rPr lang="en-IN" sz="2000" i="0" u="none" strike="noStrike" baseline="0" dirty="0" smtClean="0"/>
              <a:t>, India. Since there are lots of restaurants in Chennai we will try to detect locations that are not already crowded with restaurants. We are also particularly interested in areas with no Vegetarian restaurants in the city we chosen. We would also prefer locations as close to city </a:t>
            </a:r>
            <a:r>
              <a:rPr lang="en-IN" sz="2000" i="0" u="none" strike="noStrike" baseline="0" dirty="0" err="1" smtClean="0"/>
              <a:t>center</a:t>
            </a:r>
            <a:r>
              <a:rPr lang="en-IN" sz="2000" i="0" u="none" strike="noStrike" baseline="0" dirty="0" smtClean="0"/>
              <a:t> as possible, assuming that first two conditions are met. </a:t>
            </a:r>
          </a:p>
          <a:p>
            <a:pPr marR="0" lvl="0" rtl="0"/>
            <a:r>
              <a:rPr lang="en-IN" sz="2000" i="0" u="none" strike="noStrike" baseline="0" dirty="0" smtClean="0"/>
              <a:t>We will use our data science powers to generate a few most promising neighbourhoods based on these criteria. Advantages of each area will then be clearly expressed so that best possible final location can be chosen by stakeholders.</a:t>
            </a:r>
            <a:endParaRPr lang="en-IN" sz="2000" i="0" u="none" strike="noStrike" baseline="0" dirty="0" smtClean="0"/>
          </a:p>
        </p:txBody>
      </p:sp>
    </p:spTree>
    <p:extLst>
      <p:ext uri="{BB962C8B-B14F-4D97-AF65-F5344CB8AC3E}">
        <p14:creationId xmlns:p14="http://schemas.microsoft.com/office/powerpoint/2010/main" val="2967094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p>
        </p:txBody>
      </p:sp>
      <p:sp>
        <p:nvSpPr>
          <p:cNvPr id="3" name="Text Placeholder 2"/>
          <p:cNvSpPr>
            <a:spLocks noGrp="1"/>
          </p:cNvSpPr>
          <p:nvPr>
            <p:ph type="body" idx="1"/>
          </p:nvPr>
        </p:nvSpPr>
        <p:spPr/>
        <p:txBody>
          <a:bodyPr>
            <a:normAutofit/>
          </a:bodyPr>
          <a:lstStyle/>
          <a:p>
            <a:pPr marL="0" marR="0" lvl="0" indent="0" rtl="0">
              <a:buNone/>
            </a:pPr>
            <a:r>
              <a:rPr lang="en-IN" sz="2200" i="0" u="none" strike="noStrike" baseline="0" dirty="0" smtClean="0">
                <a:latin typeface="Times New Roman"/>
              </a:rPr>
              <a:t>B</a:t>
            </a:r>
            <a:r>
              <a:rPr lang="en-IN" sz="2200" i="0" u="none" strike="noStrike" baseline="0" dirty="0" smtClean="0"/>
              <a:t>ased on definition of our problem, factors that will influence our decision are:</a:t>
            </a:r>
          </a:p>
          <a:p>
            <a:pPr marR="0" lvl="0" rtl="0"/>
            <a:r>
              <a:rPr lang="en-IN" sz="2200" i="0" u="none" strike="noStrike" baseline="0" dirty="0" smtClean="0"/>
              <a:t>Number of existing restaurants in the neighbourhood (any type of Vegetarian restaurant</a:t>
            </a:r>
            <a:r>
              <a:rPr lang="en-IN" sz="2200" i="0" u="none" strike="noStrike" baseline="0" dirty="0" smtClean="0"/>
              <a:t>)</a:t>
            </a:r>
          </a:p>
          <a:p>
            <a:pPr marR="0" lvl="0" rtl="0"/>
            <a:r>
              <a:rPr lang="en-IN" sz="2200" i="0" u="none" strike="noStrike" baseline="0" dirty="0" smtClean="0"/>
              <a:t>Number </a:t>
            </a:r>
            <a:r>
              <a:rPr lang="en-IN" sz="2200" i="0" u="none" strike="noStrike" baseline="0" dirty="0" smtClean="0"/>
              <a:t>of restaurants and distance to Vegetarian restaurants in the neighbourhood, if </a:t>
            </a:r>
            <a:r>
              <a:rPr lang="en-IN" sz="2200" i="0" u="none" strike="noStrike" baseline="0" dirty="0" smtClean="0"/>
              <a:t>any</a:t>
            </a:r>
          </a:p>
          <a:p>
            <a:pPr marR="0" lvl="0" rtl="0"/>
            <a:r>
              <a:rPr lang="en-IN" sz="2200" i="0" u="none" strike="noStrike" baseline="0" dirty="0" smtClean="0"/>
              <a:t>Distance of neighbourhood from city centre.</a:t>
            </a:r>
          </a:p>
          <a:p>
            <a:pPr marR="0" lvl="0" rtl="0"/>
            <a:endParaRPr lang="en-IN" sz="2200" i="0" u="none" strike="noStrike" baseline="0" dirty="0" smtClean="0"/>
          </a:p>
          <a:p>
            <a:pPr marL="0" marR="0" lvl="0" indent="0" rtl="0">
              <a:buNone/>
            </a:pPr>
            <a:r>
              <a:rPr lang="en-IN" sz="2200" i="0" u="none" strike="noStrike" baseline="0" dirty="0" smtClean="0"/>
              <a:t>We decided to use regularly spaced grid of locations, centred on city </a:t>
            </a:r>
            <a:r>
              <a:rPr lang="en-IN" sz="2200" i="0" u="none" strike="noStrike" baseline="0" dirty="0" err="1" smtClean="0"/>
              <a:t>center</a:t>
            </a:r>
            <a:r>
              <a:rPr lang="en-IN" sz="2200" i="0" u="none" strike="noStrike" baseline="0" dirty="0" smtClean="0"/>
              <a:t>, to define our neighbourhoods.</a:t>
            </a:r>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spTree>
    <p:extLst>
      <p:ext uri="{BB962C8B-B14F-4D97-AF65-F5344CB8AC3E}">
        <p14:creationId xmlns:p14="http://schemas.microsoft.com/office/powerpoint/2010/main" val="1595180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p>
        </p:txBody>
      </p:sp>
      <p:sp>
        <p:nvSpPr>
          <p:cNvPr id="3" name="Text Placeholder 2"/>
          <p:cNvSpPr>
            <a:spLocks noGrp="1"/>
          </p:cNvSpPr>
          <p:nvPr>
            <p:ph type="body" idx="1"/>
          </p:nvPr>
        </p:nvSpPr>
        <p:spPr/>
        <p:txBody>
          <a:bodyPr>
            <a:normAutofit/>
          </a:bodyPr>
          <a:lstStyle/>
          <a:p>
            <a:pPr marL="0" marR="0" lvl="0" indent="0" rtl="0">
              <a:buNone/>
            </a:pPr>
            <a:r>
              <a:rPr lang="en-IN" sz="2000" i="0" u="none" strike="noStrike" baseline="0" dirty="0" smtClean="0"/>
              <a:t>Following data sources will be needed to extract/generate the required information:</a:t>
            </a:r>
          </a:p>
          <a:p>
            <a:pPr marR="0" lvl="0" rtl="0"/>
            <a:r>
              <a:rPr lang="en-IN" sz="2000" i="0" u="none" strike="noStrike" baseline="0" dirty="0" err="1" smtClean="0"/>
              <a:t>Center</a:t>
            </a:r>
            <a:r>
              <a:rPr lang="en-IN" sz="2000" i="0" u="none" strike="noStrike" baseline="0" dirty="0" smtClean="0"/>
              <a:t> of candidate areas will be generated algorithmically and approximate addresses of </a:t>
            </a:r>
            <a:r>
              <a:rPr lang="en-IN" sz="2000" i="0" u="none" strike="noStrike" baseline="0" dirty="0" err="1" smtClean="0"/>
              <a:t>center</a:t>
            </a:r>
            <a:r>
              <a:rPr lang="en-IN" sz="2000" i="0" u="none" strike="noStrike" baseline="0" dirty="0" smtClean="0"/>
              <a:t> of those areas will be obtained using Google Maps API reverse geocoding</a:t>
            </a:r>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899592" y="3429000"/>
            <a:ext cx="5732780" cy="2767330"/>
          </a:xfrm>
          <a:prstGeom prst="rect">
            <a:avLst/>
          </a:prstGeom>
          <a:noFill/>
          <a:ln>
            <a:noFill/>
          </a:ln>
        </p:spPr>
      </p:pic>
    </p:spTree>
    <p:extLst>
      <p:ext uri="{BB962C8B-B14F-4D97-AF65-F5344CB8AC3E}">
        <p14:creationId xmlns:p14="http://schemas.microsoft.com/office/powerpoint/2010/main" val="2165397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R="0" rtl="0"/>
            <a:r>
              <a:rPr lang="en-IN" b="1" i="0" u="none" strike="noStrike" baseline="0" dirty="0" smtClean="0">
                <a:solidFill>
                  <a:srgbClr val="365F91"/>
                </a:solidFill>
                <a:latin typeface="Times New Roman"/>
              </a:rPr>
              <a:t>Data:</a:t>
            </a:r>
          </a:p>
        </p:txBody>
      </p:sp>
      <p:sp>
        <p:nvSpPr>
          <p:cNvPr id="3" name="Text Placeholder 2"/>
          <p:cNvSpPr>
            <a:spLocks noGrp="1"/>
          </p:cNvSpPr>
          <p:nvPr>
            <p:ph type="body" idx="1"/>
          </p:nvPr>
        </p:nvSpPr>
        <p:spPr/>
        <p:txBody>
          <a:bodyPr>
            <a:normAutofit/>
          </a:bodyPr>
          <a:lstStyle/>
          <a:p>
            <a:r>
              <a:rPr lang="en-IN" sz="2200" dirty="0"/>
              <a:t>Number of restaurants and their type and location in every neighbourhood will be obtained using Foursquare API</a:t>
            </a:r>
          </a:p>
          <a:p>
            <a:pPr marR="0" lvl="0" rtl="0"/>
            <a:endParaRPr lang="en-US" sz="4200" i="0" u="none" strike="noStrike" baseline="0" dirty="0" smtClean="0"/>
          </a:p>
          <a:p>
            <a:r>
              <a:rPr lang="en-IN" sz="2200" dirty="0"/>
              <a:t>Coordinate of Chennai </a:t>
            </a:r>
            <a:r>
              <a:rPr lang="en-IN" sz="2200" dirty="0" err="1"/>
              <a:t>center</a:t>
            </a:r>
            <a:r>
              <a:rPr lang="en-IN" sz="2200" dirty="0"/>
              <a:t> will be obtained using Google Maps API geocoding of well known </a:t>
            </a:r>
            <a:r>
              <a:rPr lang="en-IN" sz="2200" dirty="0" err="1"/>
              <a:t>chennai</a:t>
            </a:r>
            <a:r>
              <a:rPr lang="en-IN" sz="2200" dirty="0"/>
              <a:t> location (Annanagar)</a:t>
            </a:r>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dirty="0"/>
          </a:p>
          <a:p>
            <a:pPr marR="0" lvl="0" rtl="0"/>
            <a:endParaRPr lang="en-US" sz="4200" i="0" u="none" strike="noStrike" baseline="0" dirty="0" smtClean="0"/>
          </a:p>
          <a:p>
            <a:pPr marR="0" lvl="0" rtl="0"/>
            <a:endParaRPr lang="en-US" sz="4200" i="0" u="none" strike="noStrike" baseline="0" dirty="0" smtClean="0"/>
          </a:p>
          <a:p>
            <a:pPr marR="0" lvl="0" rtl="0"/>
            <a:endParaRPr lang="en-US" sz="4200" i="0" u="none" strike="noStrike" baseline="0" dirty="0" smtClean="0"/>
          </a:p>
          <a:p>
            <a:pPr marR="0" lvl="0" rtl="0"/>
            <a:endParaRPr lang="en-US" sz="4200" dirty="0"/>
          </a:p>
          <a:p>
            <a:pPr marR="0" lvl="0" rtl="0"/>
            <a:endParaRPr lang="en-IN" sz="4200" i="0" u="none" strike="noStrike" baseline="0" dirty="0" smtClean="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683568" y="2415885"/>
            <a:ext cx="5057140" cy="755650"/>
          </a:xfrm>
          <a:prstGeom prst="rect">
            <a:avLst/>
          </a:prstGeom>
          <a:noFill/>
          <a:ln>
            <a:noFill/>
          </a:ln>
        </p:spPr>
      </p:pic>
      <p:pic>
        <p:nvPicPr>
          <p:cNvPr id="7" name="Picture 6"/>
          <p:cNvPicPr/>
          <p:nvPr/>
        </p:nvPicPr>
        <p:blipFill>
          <a:blip r:embed="rId3">
            <a:extLst>
              <a:ext uri="{28A0092B-C50C-407E-A947-70E740481C1C}">
                <a14:useLocalDpi xmlns:a14="http://schemas.microsoft.com/office/drawing/2010/main" val="0"/>
              </a:ext>
            </a:extLst>
          </a:blip>
          <a:srcRect/>
          <a:stretch>
            <a:fillRect/>
          </a:stretch>
        </p:blipFill>
        <p:spPr bwMode="auto">
          <a:xfrm>
            <a:off x="677753" y="4149080"/>
            <a:ext cx="5725160" cy="1979930"/>
          </a:xfrm>
          <a:prstGeom prst="rect">
            <a:avLst/>
          </a:prstGeom>
          <a:noFill/>
          <a:ln>
            <a:noFill/>
          </a:ln>
        </p:spPr>
      </p:pic>
    </p:spTree>
    <p:extLst>
      <p:ext uri="{BB962C8B-B14F-4D97-AF65-F5344CB8AC3E}">
        <p14:creationId xmlns:p14="http://schemas.microsoft.com/office/powerpoint/2010/main" val="1219521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R="0" lvl="0" rtl="0"/>
            <a:r>
              <a:rPr lang="en-IN" sz="2000" i="0" u="none" strike="noStrike" baseline="0" dirty="0" smtClean="0"/>
              <a:t>In this project we will direct our efforts on detecting areas of </a:t>
            </a:r>
            <a:r>
              <a:rPr lang="en-IN" sz="2000" i="0" u="none" strike="noStrike" baseline="0" dirty="0" smtClean="0"/>
              <a:t>Chennai (Anna </a:t>
            </a:r>
            <a:r>
              <a:rPr lang="en-IN" sz="2000" i="0" u="none" strike="noStrike" baseline="0" dirty="0" err="1" smtClean="0"/>
              <a:t>nagar</a:t>
            </a:r>
            <a:r>
              <a:rPr lang="en-IN" sz="2000" i="0" u="none" strike="noStrike" baseline="0" dirty="0" smtClean="0"/>
              <a:t>) that have low restaurant density, particularly those with low number of Vegetarian restaurants. We will limit our analysis to area ~6km around city </a:t>
            </a:r>
            <a:r>
              <a:rPr lang="en-IN" sz="2000" i="0" u="none" strike="noStrike" baseline="0" dirty="0" err="1" smtClean="0"/>
              <a:t>center</a:t>
            </a:r>
            <a:r>
              <a:rPr lang="en-IN" sz="2000" i="0" u="none" strike="noStrike" baseline="0" dirty="0" smtClean="0"/>
              <a:t>.</a:t>
            </a:r>
          </a:p>
          <a:p>
            <a:pPr marR="0" lvl="0" rtl="0"/>
            <a:r>
              <a:rPr lang="en-IN" sz="2000" i="0" u="none" strike="noStrike" baseline="0" dirty="0" smtClean="0"/>
              <a:t>In first step we have collected the required </a:t>
            </a:r>
            <a:r>
              <a:rPr lang="en-IN" sz="2000" i="0" u="none" strike="noStrike" baseline="0" dirty="0" smtClean="0">
                <a:solidFill>
                  <a:srgbClr val="000000"/>
                </a:solidFill>
              </a:rPr>
              <a:t>data: location and type (category) of every restaurant within 6km from </a:t>
            </a:r>
            <a:r>
              <a:rPr lang="en-IN" sz="2000" i="0" u="none" strike="noStrike" baseline="0" dirty="0" smtClean="0">
                <a:solidFill>
                  <a:srgbClr val="000000"/>
                </a:solidFill>
              </a:rPr>
              <a:t>Chennai (</a:t>
            </a:r>
            <a:r>
              <a:rPr lang="en-IN" sz="2000" i="0" u="none" strike="noStrike" baseline="0" dirty="0" smtClean="0">
                <a:solidFill>
                  <a:srgbClr val="000000"/>
                </a:solidFill>
              </a:rPr>
              <a:t>Annanagar). We have also identified Vegetarian restaurants (according to Foursquare categorization).</a:t>
            </a:r>
          </a:p>
          <a:p>
            <a:pPr marR="0" lvl="0" rtl="0"/>
            <a:endParaRPr lang="en-IN" sz="4200" i="0" u="none" strike="noStrike" baseline="0" dirty="0" smtClean="0"/>
          </a:p>
          <a:p>
            <a:pPr marR="0" lvl="0" rtl="0"/>
            <a:endParaRPr lang="en-IN" b="1" i="0" u="none" strike="noStrike" baseline="0" dirty="0" smtClean="0">
              <a:latin typeface="Times New Roman"/>
            </a:endParaRP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1115616" y="4293096"/>
            <a:ext cx="5400600" cy="2232248"/>
          </a:xfrm>
          <a:prstGeom prst="rect">
            <a:avLst/>
          </a:prstGeom>
          <a:noFill/>
          <a:ln>
            <a:noFill/>
          </a:ln>
        </p:spPr>
      </p:pic>
    </p:spTree>
    <p:extLst>
      <p:ext uri="{BB962C8B-B14F-4D97-AF65-F5344CB8AC3E}">
        <p14:creationId xmlns:p14="http://schemas.microsoft.com/office/powerpoint/2010/main" val="10229739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R="0" lvl="0" rtl="0"/>
            <a:r>
              <a:rPr lang="en-IN" sz="2000" i="0" u="none" strike="noStrike" baseline="0" dirty="0" smtClean="0"/>
              <a:t>Second </a:t>
            </a:r>
            <a:r>
              <a:rPr lang="en-IN" sz="2000" i="0" u="none" strike="noStrike" baseline="0" dirty="0" smtClean="0"/>
              <a:t>step in our analysis will be calculation and exploration of '</a:t>
            </a:r>
            <a:r>
              <a:rPr lang="en-IN" sz="2000" i="0" u="none" strike="noStrike" baseline="0" dirty="0" smtClean="0">
                <a:solidFill>
                  <a:srgbClr val="000000"/>
                </a:solidFill>
              </a:rPr>
              <a:t>restaurant density' across different areas of </a:t>
            </a:r>
            <a:r>
              <a:rPr lang="en-IN" sz="2000" i="0" u="none" strike="noStrike" baseline="0" dirty="0" smtClean="0">
                <a:solidFill>
                  <a:srgbClr val="000000"/>
                </a:solidFill>
              </a:rPr>
              <a:t>Chennai (</a:t>
            </a:r>
            <a:r>
              <a:rPr lang="en-IN" sz="2000" i="0" u="none" strike="noStrike" baseline="0" dirty="0" smtClean="0">
                <a:solidFill>
                  <a:srgbClr val="000000"/>
                </a:solidFill>
              </a:rPr>
              <a:t>Annanagar).  - we will use </a:t>
            </a:r>
            <a:r>
              <a:rPr lang="en-IN" sz="2000" i="0" u="none" strike="noStrike" baseline="0" dirty="0" smtClean="0">
                <a:solidFill>
                  <a:srgbClr val="000000"/>
                </a:solidFill>
              </a:rPr>
              <a:t>heat maps</a:t>
            </a:r>
            <a:r>
              <a:rPr lang="en-IN" sz="2000" i="0" u="none" strike="noStrike" baseline="0" dirty="0" smtClean="0">
                <a:solidFill>
                  <a:srgbClr val="000000"/>
                </a:solidFill>
              </a:rPr>
              <a:t> to identify a few promising areas close to </a:t>
            </a:r>
            <a:r>
              <a:rPr lang="en-IN" sz="2000" i="0" u="none" strike="noStrike" baseline="0" dirty="0" err="1" smtClean="0">
                <a:solidFill>
                  <a:srgbClr val="000000"/>
                </a:solidFill>
              </a:rPr>
              <a:t>center</a:t>
            </a:r>
            <a:r>
              <a:rPr lang="en-IN" sz="2000" i="0" u="none" strike="noStrike" baseline="0" dirty="0" smtClean="0">
                <a:solidFill>
                  <a:srgbClr val="000000"/>
                </a:solidFill>
              </a:rPr>
              <a:t> with low number of restaurants in general (</a:t>
            </a:r>
            <a:r>
              <a:rPr lang="en-IN" sz="2000" i="1" u="none" strike="noStrike" baseline="0" dirty="0" smtClean="0">
                <a:solidFill>
                  <a:srgbClr val="000000"/>
                </a:solidFill>
              </a:rPr>
              <a:t>and</a:t>
            </a:r>
            <a:r>
              <a:rPr lang="en-IN" sz="2000" i="0" u="none" strike="noStrike" baseline="0" dirty="0" smtClean="0">
                <a:solidFill>
                  <a:srgbClr val="000000"/>
                </a:solidFill>
              </a:rPr>
              <a:t> no Vegetarian restaurants in vicinity) and focus our attention on those areas.</a:t>
            </a:r>
          </a:p>
          <a:p>
            <a:pPr marR="0" lvl="0" rtl="0"/>
            <a:r>
              <a:rPr lang="en-IN" sz="2000" i="0" u="none" strike="noStrike" baseline="0" dirty="0" smtClean="0"/>
              <a:t>Heat map of Veg and other  </a:t>
            </a:r>
            <a:r>
              <a:rPr lang="en-IN" sz="2000" i="0" u="none" strike="noStrike" baseline="0" dirty="0" smtClean="0"/>
              <a:t>restaurant</a:t>
            </a:r>
            <a:endParaRPr lang="en-IN" sz="2000" i="0" u="none" strike="noStrike" baseline="0" dirty="0" smtClean="0"/>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971600" y="3645024"/>
            <a:ext cx="5725160" cy="2724790"/>
          </a:xfrm>
          <a:prstGeom prst="rect">
            <a:avLst/>
          </a:prstGeom>
          <a:noFill/>
          <a:ln>
            <a:noFill/>
          </a:ln>
        </p:spPr>
      </p:pic>
    </p:spTree>
    <p:extLst>
      <p:ext uri="{BB962C8B-B14F-4D97-AF65-F5344CB8AC3E}">
        <p14:creationId xmlns:p14="http://schemas.microsoft.com/office/powerpoint/2010/main" val="17400606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R="0" lvl="0" rtl="0"/>
            <a:r>
              <a:rPr lang="en-IN" sz="2000" i="0" u="none" strike="noStrike" baseline="0" dirty="0" smtClean="0"/>
              <a:t>Heat </a:t>
            </a:r>
            <a:r>
              <a:rPr lang="en-IN" sz="2000" i="0" u="none" strike="noStrike" baseline="0" dirty="0" smtClean="0"/>
              <a:t>map of Veg </a:t>
            </a:r>
            <a:r>
              <a:rPr lang="en-IN" sz="2000" i="0" u="none" strike="noStrike" baseline="0" dirty="0" smtClean="0"/>
              <a:t>  restaurant</a:t>
            </a:r>
            <a:endParaRPr lang="en-IN" sz="2000" i="0" u="none" strike="noStrike" baseline="0" dirty="0" smtClean="0"/>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971600" y="2276872"/>
            <a:ext cx="5732780" cy="3204210"/>
          </a:xfrm>
          <a:prstGeom prst="rect">
            <a:avLst/>
          </a:prstGeom>
          <a:noFill/>
          <a:ln>
            <a:noFill/>
          </a:ln>
        </p:spPr>
      </p:pic>
    </p:spTree>
    <p:extLst>
      <p:ext uri="{BB962C8B-B14F-4D97-AF65-F5344CB8AC3E}">
        <p14:creationId xmlns:p14="http://schemas.microsoft.com/office/powerpoint/2010/main" val="3091925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r>
              <a:rPr lang="en-IN" sz="2000" dirty="0"/>
              <a:t>In third and final step we will focus on most promising areas and within those create clusters of locations that meet some basic requirements established in discussion with stakeholders: we will take into consideration locations with no more than two restaurants in radius of 250 meters, and we want locations without Vegetarian restaurants in radius of 400 meters. We will present map of all such locations but also create clusters (using k-means clustering) of those locations to identify general zones / </a:t>
            </a:r>
            <a:r>
              <a:rPr lang="en-IN" sz="2000" dirty="0" err="1"/>
              <a:t>neighborhoods</a:t>
            </a:r>
            <a:r>
              <a:rPr lang="en-IN" sz="2000" dirty="0"/>
              <a:t> / addresses which should be a starting point for final 'street level' exploration and search for optimal venue location by stakeholders.</a:t>
            </a:r>
          </a:p>
        </p:txBody>
      </p:sp>
      <p:sp>
        <p:nvSpPr>
          <p:cNvPr id="4" name="Title 1"/>
          <p:cNvSpPr>
            <a:spLocks noGrp="1"/>
          </p:cNvSpPr>
          <p:nvPr>
            <p:ph type="title"/>
          </p:nvPr>
        </p:nvSpPr>
        <p:spPr>
          <a:xfrm>
            <a:off x="395536" y="188640"/>
            <a:ext cx="8229600" cy="1143000"/>
          </a:xfrm>
        </p:spPr>
        <p:txBody>
          <a:bodyPr/>
          <a:lstStyle/>
          <a:p>
            <a:pPr marR="0" rtl="0"/>
            <a:r>
              <a:rPr lang="en-IN" b="1" i="0" u="none" strike="noStrike" baseline="0" dirty="0" smtClean="0">
                <a:solidFill>
                  <a:srgbClr val="365F91"/>
                </a:solidFill>
                <a:latin typeface="Times New Roman"/>
              </a:rPr>
              <a:t>Methodology </a:t>
            </a:r>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1187624" y="4725144"/>
            <a:ext cx="5725160" cy="1594257"/>
          </a:xfrm>
          <a:prstGeom prst="rect">
            <a:avLst/>
          </a:prstGeom>
          <a:noFill/>
          <a:ln>
            <a:noFill/>
          </a:ln>
        </p:spPr>
      </p:pic>
    </p:spTree>
    <p:extLst>
      <p:ext uri="{BB962C8B-B14F-4D97-AF65-F5344CB8AC3E}">
        <p14:creationId xmlns:p14="http://schemas.microsoft.com/office/powerpoint/2010/main" val="35102410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992</Words>
  <Application>Microsoft Office PowerPoint</Application>
  <PresentationFormat>On-screen Show (4:3)</PresentationFormat>
  <Paragraphs>86</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Predicting the optimal location for a Restaurant</vt:lpstr>
      <vt:lpstr>Introduction: Business Problem </vt:lpstr>
      <vt:lpstr>Data:</vt:lpstr>
      <vt:lpstr>Data:</vt:lpstr>
      <vt:lpstr>Data:</vt:lpstr>
      <vt:lpstr>Methodology </vt:lpstr>
      <vt:lpstr>Methodology </vt:lpstr>
      <vt:lpstr>Methodology </vt:lpstr>
      <vt:lpstr>Methodology </vt:lpstr>
      <vt:lpstr>Analysis</vt:lpstr>
      <vt:lpstr>Results and Discussion</vt:lpstr>
      <vt:lpstr>Results and Discussion – Cont’d</vt:lpstr>
      <vt:lpstr>Results and Discussion – Cont’d</vt:lpstr>
      <vt:lpstr>Conclusion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optimal location for a Restaurant</dc:title>
  <dc:creator>GOPINATH</dc:creator>
  <cp:lastModifiedBy>GOPINATH</cp:lastModifiedBy>
  <cp:revision>3</cp:revision>
  <dcterms:created xsi:type="dcterms:W3CDTF">2020-07-18T07:40:04Z</dcterms:created>
  <dcterms:modified xsi:type="dcterms:W3CDTF">2020-07-18T08:07:05Z</dcterms:modified>
</cp:coreProperties>
</file>

<file path=docProps/thumbnail.jpeg>
</file>